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77" r:id="rId9"/>
    <p:sldId id="278" r:id="rId10"/>
    <p:sldId id="279" r:id="rId11"/>
    <p:sldId id="280" r:id="rId12"/>
    <p:sldId id="281" r:id="rId13"/>
    <p:sldId id="283" r:id="rId14"/>
    <p:sldId id="284" r:id="rId15"/>
    <p:sldId id="285" r:id="rId16"/>
    <p:sldId id="286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87" r:id="rId29"/>
  </p:sldIdLst>
  <p:sldSz cx="9144000" cy="6858000" type="screen4x3"/>
  <p:notesSz cx="6858000" cy="9144000"/>
  <p:custDataLst>
    <p:tags r:id="rId3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E1487F2-2706-41F5-A62A-E36BCEC002FC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0E95F5-BC3A-4732-B513-81D18F0A7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744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5C64B7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DE0E4-2966-41F0-8A0D-F26F0BF003C7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C9080-B8D9-4C0E-A0F2-75146B351E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73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6745" y="1381458"/>
              <a:ext cx="87765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5C64B7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CD200-FC46-4CC5-B30E-AB61DEC45FD8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5EF9F-CE89-42AD-9E7C-083D12D8B7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03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5C64B7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F7649-1CA4-40F8-B195-E0B860BC2F56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B2090-E6AF-4637-8E64-0A2FE7AAD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7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5C64B7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967CA-3CB1-4E33-ADE0-6BFF0029BFA7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817A-2D6A-4842-BBFE-E5153FA7D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968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5C64B7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55316-D062-434B-B1F2-37639502100E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6FD7-FEDE-4794-87BD-907274364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8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5C64B7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0B2B1-E9C1-4226-9970-2FFA234A7B1E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2B997-43F2-4343-B434-DC5F106298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37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Medium" pitchFamily="34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5C64B7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D596-A24D-4870-B908-C750381063A6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382A9-626B-460A-B5F0-32519E727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544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0B5B3-9729-437E-895C-C997AB409497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E53C-6FFE-4BAC-8E48-B4F0337870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7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56E4-135B-462C-9A6C-A46F995D67D8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E2105-DE94-4436-BDBC-33782BBE6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98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9F1E-BB49-4B5A-92CB-40FA71B0D9CC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CD97C-1D18-432A-90AF-2A48FC522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19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9BACA3-7E71-4798-9697-8A65665B4235}" type="datetimeFigureOut">
              <a:rPr lang="ru-RU"/>
              <a:pPr>
                <a:defRPr/>
              </a:pPr>
              <a:t>11.05.2012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5F18AC-70B7-4475-96BE-9FC73204B4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23" r:id="rId7"/>
    <p:sldLayoutId id="2147483724" r:id="rId8"/>
    <p:sldLayoutId id="2147483725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Franklin Gothic Medium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563" y="1204913"/>
            <a:ext cx="7754937" cy="19113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А 10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- тренинг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698500" y="3767138"/>
            <a:ext cx="7905750" cy="2686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Синтаксический анализ предложения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b="1" i="1" dirty="0" smtClean="0">
              <a:solidFill>
                <a:schemeClr val="tx1"/>
              </a:solidFill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1800" b="1" i="1" dirty="0" smtClean="0">
                <a:solidFill>
                  <a:schemeClr val="tx1"/>
                </a:solidFill>
              </a:rPr>
              <a:t>Подготовила Зубарева О.В. 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1800" b="1" i="1" dirty="0" smtClean="0">
                <a:solidFill>
                  <a:schemeClr val="tx1"/>
                </a:solidFill>
              </a:rPr>
              <a:t>учитель русского языка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smtClean="0">
                <a:solidFill>
                  <a:schemeClr val="tx1"/>
                </a:solidFill>
              </a:rPr>
              <a:t>и литературы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1800" b="1" i="1" dirty="0" smtClean="0">
                <a:solidFill>
                  <a:schemeClr val="tx1"/>
                </a:solidFill>
              </a:rPr>
              <a:t>МОБУ  СОШ  с.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Поляковка</a:t>
            </a: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1800" b="1" i="1" dirty="0" err="1" smtClean="0">
                <a:solidFill>
                  <a:schemeClr val="tx1"/>
                </a:solidFill>
              </a:rPr>
              <a:t>Давлекановского</a:t>
            </a:r>
            <a:r>
              <a:rPr lang="ru-RU" sz="1800" b="1" i="1" dirty="0" smtClean="0">
                <a:solidFill>
                  <a:schemeClr val="tx1"/>
                </a:solidFill>
              </a:rPr>
              <a:t> района РБ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i="1" dirty="0" smtClean="0">
                <a:solidFill>
                  <a:schemeClr val="tx1"/>
                </a:solidFill>
              </a:rPr>
              <a:t>2011</a:t>
            </a:r>
            <a:endParaRPr lang="ru-RU" sz="18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11188" y="2205038"/>
            <a:ext cx="7745412" cy="38782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u="sng" smtClean="0"/>
              <a:t>Союзы </a:t>
            </a:r>
            <a:r>
              <a:rPr lang="ru-RU" b="1" u="sng" smtClean="0">
                <a:solidFill>
                  <a:srgbClr val="FF0000"/>
                </a:solidFill>
              </a:rPr>
              <a:t>ТОЖЕ, ТАКЖЕ, ЖЕ </a:t>
            </a:r>
            <a:r>
              <a:rPr lang="ru-RU" b="1" u="sng" smtClean="0"/>
              <a:t>находятся в середине следующей части сложносочинённого предложения</a:t>
            </a:r>
            <a:r>
              <a:rPr lang="ru-RU" b="1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i="1" smtClean="0"/>
              <a:t>Старшие отправились на рыбалку, мы с моим братом ТОЖЕ собрались туда. Все побежали к реке, мы ЖЕ остались у костра</a:t>
            </a:r>
            <a:r>
              <a:rPr lang="ru-RU" b="1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u="sng" smtClean="0"/>
              <a:t>В значении противительного союза может употребляться и слово </a:t>
            </a:r>
            <a:r>
              <a:rPr lang="ru-RU" b="1" u="sng" smtClean="0">
                <a:solidFill>
                  <a:srgbClr val="FF0000"/>
                </a:solidFill>
              </a:rPr>
              <a:t>ТОЛЬКО</a:t>
            </a:r>
            <a:r>
              <a:rPr lang="ru-RU" b="1" u="sng" smtClean="0"/>
              <a:t>, придающее речи разговорную окраску: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i="1" smtClean="0"/>
              <a:t>Я постараюсь выполнить вашу просьбу, ТОЛЬКО вы меня не торопите</a:t>
            </a:r>
          </a:p>
        </p:txBody>
      </p:sp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Обратите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/>
              <a:t>        </a:t>
            </a:r>
            <a:r>
              <a:rPr lang="ru-RU" b="1" smtClean="0">
                <a:solidFill>
                  <a:srgbClr val="FF0000"/>
                </a:solidFill>
              </a:rPr>
              <a:t>Сложноподчинёнными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/>
              <a:t>     называются сложные предложения, в которых одно из предложений грамматически подчинено другому и связано с ним интонацией и подчинительным союзом или союзным словом: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/>
              <a:t>     </a:t>
            </a:r>
            <a:r>
              <a:rPr lang="ru-RU" b="1" i="1" smtClean="0"/>
              <a:t>В маленьких комнатках, </a:t>
            </a:r>
            <a:r>
              <a:rPr lang="ru-RU" b="1" i="1" smtClean="0">
                <a:solidFill>
                  <a:srgbClr val="FF0000"/>
                </a:solidFill>
              </a:rPr>
              <a:t>где </a:t>
            </a:r>
            <a:r>
              <a:rPr lang="ru-RU" b="1" i="1" smtClean="0"/>
              <a:t>жила мать, было очень тесно</a:t>
            </a:r>
            <a:r>
              <a:rPr lang="ru-RU" b="1" smtClean="0"/>
              <a:t>.</a:t>
            </a:r>
          </a:p>
        </p:txBody>
      </p:sp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folHlink"/>
                </a:solidFill>
              </a:rPr>
              <a:t>Сложноподчинённое предложение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1). </a:t>
            </a:r>
            <a:r>
              <a:rPr lang="ru-RU" sz="2000" b="1" smtClean="0">
                <a:solidFill>
                  <a:srgbClr val="FF0000"/>
                </a:solidFill>
              </a:rPr>
              <a:t>Изъяснительные</a:t>
            </a:r>
            <a:r>
              <a:rPr lang="ru-RU" sz="2000" b="1" smtClean="0"/>
              <a:t>: что, как, ли (частица в роли союза)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2). </a:t>
            </a:r>
            <a:r>
              <a:rPr lang="ru-RU" sz="2000" b="1" smtClean="0">
                <a:solidFill>
                  <a:srgbClr val="FF0000"/>
                </a:solidFill>
              </a:rPr>
              <a:t>Временные</a:t>
            </a:r>
            <a:r>
              <a:rPr lang="ru-RU" sz="2000" b="1" smtClean="0"/>
              <a:t>: когда, пока, едва. С тех пор как, лишь только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3). </a:t>
            </a:r>
            <a:r>
              <a:rPr lang="ru-RU" sz="2000" b="1" smtClean="0">
                <a:solidFill>
                  <a:srgbClr val="FF0000"/>
                </a:solidFill>
              </a:rPr>
              <a:t>Причинные</a:t>
            </a:r>
            <a:r>
              <a:rPr lang="ru-RU" sz="2000" b="1" smtClean="0"/>
              <a:t>: потому что, так как, ибо, ввиду того что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4). </a:t>
            </a:r>
            <a:r>
              <a:rPr lang="ru-RU" sz="2000" b="1" smtClean="0">
                <a:solidFill>
                  <a:srgbClr val="FF0000"/>
                </a:solidFill>
              </a:rPr>
              <a:t>Условные:</a:t>
            </a:r>
            <a:r>
              <a:rPr lang="ru-RU" sz="2000" b="1" smtClean="0"/>
              <a:t> если, коли, кабы, раз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5). </a:t>
            </a:r>
            <a:r>
              <a:rPr lang="ru-RU" sz="2000" b="1" smtClean="0">
                <a:solidFill>
                  <a:srgbClr val="FF0000"/>
                </a:solidFill>
              </a:rPr>
              <a:t>Уступительные</a:t>
            </a:r>
            <a:r>
              <a:rPr lang="ru-RU" sz="2000" b="1" smtClean="0"/>
              <a:t>: хотя, несмотря на то что, вопреки тому что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6). </a:t>
            </a:r>
            <a:r>
              <a:rPr lang="ru-RU" sz="2000" b="1" smtClean="0">
                <a:solidFill>
                  <a:srgbClr val="FF0000"/>
                </a:solidFill>
              </a:rPr>
              <a:t>Следствия: </a:t>
            </a:r>
            <a:r>
              <a:rPr lang="ru-RU" sz="2000" b="1" smtClean="0"/>
              <a:t>так что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7). </a:t>
            </a:r>
            <a:r>
              <a:rPr lang="ru-RU" sz="2000" b="1" smtClean="0">
                <a:solidFill>
                  <a:srgbClr val="FF0000"/>
                </a:solidFill>
              </a:rPr>
              <a:t>Целевые</a:t>
            </a:r>
            <a:r>
              <a:rPr lang="ru-RU" sz="2000" b="1" smtClean="0"/>
              <a:t>: чтобы, для того чтобы, с тем чтобы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8). </a:t>
            </a:r>
            <a:r>
              <a:rPr lang="ru-RU" sz="2000" b="1" smtClean="0">
                <a:solidFill>
                  <a:srgbClr val="FF0000"/>
                </a:solidFill>
              </a:rPr>
              <a:t>Сравнительные</a:t>
            </a:r>
            <a:r>
              <a:rPr lang="ru-RU" sz="2000" b="1" smtClean="0"/>
              <a:t>: как, как будто, словно, точно, подобно</a:t>
            </a:r>
            <a:r>
              <a:rPr lang="ru-RU" sz="2000" smtClean="0"/>
              <a:t> тому как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>
                <a:solidFill>
                  <a:srgbClr val="FF0000"/>
                </a:solidFill>
              </a:rPr>
              <a:t>ОБРАТИТЕ ВНИМАНИЕ!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>
                <a:solidFill>
                  <a:schemeClr val="folHlink"/>
                </a:solidFill>
              </a:rPr>
              <a:t>Придаточное изъяснительное предложение может присоединяться к главному при помощи частицы </a:t>
            </a:r>
            <a:r>
              <a:rPr lang="ru-RU" sz="2000" smtClean="0">
                <a:solidFill>
                  <a:srgbClr val="FF0000"/>
                </a:solidFill>
              </a:rPr>
              <a:t>ЛИ</a:t>
            </a:r>
            <a:r>
              <a:rPr lang="ru-RU" sz="2000" smtClean="0">
                <a:solidFill>
                  <a:schemeClr val="folHlink"/>
                </a:solidFill>
              </a:rPr>
              <a:t>: Пётр не знал (что?), сможет </a:t>
            </a:r>
            <a:r>
              <a:rPr lang="ru-RU" sz="2000" smtClean="0">
                <a:solidFill>
                  <a:srgbClr val="FF0000"/>
                </a:solidFill>
              </a:rPr>
              <a:t>ЛИ </a:t>
            </a:r>
            <a:r>
              <a:rPr lang="ru-RU" sz="2000" smtClean="0">
                <a:solidFill>
                  <a:schemeClr val="folHlink"/>
                </a:solidFill>
              </a:rPr>
              <a:t>он переплыть реку.</a:t>
            </a:r>
          </a:p>
        </p:txBody>
      </p:sp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Подчинительные союзы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rgbClr val="FF0000"/>
                </a:solidFill>
              </a:rPr>
              <a:t>Бессоюзными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rgbClr val="3333CC"/>
                </a:solidFill>
              </a:rPr>
              <a:t>    называются сложные </a:t>
            </a:r>
            <a:r>
              <a:rPr lang="ru-RU" sz="2800" b="1" smtClean="0">
                <a:solidFill>
                  <a:srgbClr val="3333CC"/>
                </a:solidFill>
              </a:rPr>
              <a:t>предложения, в которых простые предложения связаны только по смыслу и интонационно (без союзов). Между частями бессоюзного сложного предложения могут стоять запятая, точка с запятой, двоеточие, тире.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smtClean="0">
                <a:solidFill>
                  <a:srgbClr val="3333CC"/>
                </a:solidFill>
              </a:rPr>
              <a:t>         </a:t>
            </a:r>
            <a:r>
              <a:rPr lang="ru-RU" sz="2800" b="1" i="1" smtClean="0">
                <a:solidFill>
                  <a:srgbClr val="3333CC"/>
                </a:solidFill>
              </a:rPr>
              <a:t>Уже вечерело, солнце скрылось за осиновую рощу. Лес точно ожил: везде стали раздаваться весёлые восклицания.</a:t>
            </a:r>
          </a:p>
        </p:txBody>
      </p:sp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9900"/>
                </a:solidFill>
              </a:rPr>
              <a:t>Бессоюзные сложные предложения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755650" y="2205038"/>
            <a:ext cx="7745413" cy="38782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При определении количества простых предложений в составе сложного </a:t>
            </a:r>
            <a:r>
              <a:rPr lang="ru-RU" b="1" smtClean="0">
                <a:solidFill>
                  <a:srgbClr val="FF0000"/>
                </a:solidFill>
              </a:rPr>
              <a:t>нельзя </a:t>
            </a:r>
            <a:r>
              <a:rPr lang="ru-RU" b="1" smtClean="0"/>
              <a:t>учитывать вставные конструкции: они грамматически не связаны с основным предложением.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        Он меня, </a:t>
            </a:r>
            <a:r>
              <a:rPr lang="ru-RU" b="1" smtClean="0">
                <a:solidFill>
                  <a:srgbClr val="3333CC"/>
                </a:solidFill>
              </a:rPr>
              <a:t>вы знаете,</a:t>
            </a:r>
            <a:r>
              <a:rPr lang="ru-RU" b="1" smtClean="0"/>
              <a:t> очень уважает; Завтра, </a:t>
            </a:r>
            <a:r>
              <a:rPr lang="ru-RU" b="1" smtClean="0">
                <a:solidFill>
                  <a:srgbClr val="3333CC"/>
                </a:solidFill>
              </a:rPr>
              <a:t>как сообщают газеты</a:t>
            </a:r>
            <a:r>
              <a:rPr lang="ru-RU" b="1" smtClean="0"/>
              <a:t>, открывается выставка цветов (оба предложения простые, осложнённые вводными предложениями).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>
                <a:solidFill>
                  <a:srgbClr val="FF0000"/>
                </a:solidFill>
              </a:rPr>
              <a:t>Сравните</a:t>
            </a:r>
            <a:r>
              <a:rPr lang="ru-RU" b="1" smtClean="0"/>
              <a:t>: Говорят, лето в этом году будет жаркое и сухое (предложение простое, осложнено вводным предложением)</a:t>
            </a:r>
            <a:r>
              <a:rPr lang="en-US" b="1" smtClean="0"/>
              <a:t>//</a:t>
            </a:r>
            <a:r>
              <a:rPr lang="ru-RU" b="1" smtClean="0"/>
              <a:t>Говорят, что лето в этом году будет жаркое и сухое (предложение сложноподчинённое)</a:t>
            </a:r>
          </a:p>
        </p:txBody>
      </p:sp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660066"/>
                </a:solidFill>
              </a:rPr>
              <a:t>Советы - помощники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CC0000"/>
                </a:solidFill>
              </a:rPr>
              <a:t>Сочинительная и подчинительная</a:t>
            </a:r>
            <a:r>
              <a:rPr lang="ru-RU" sz="2000" b="1" smtClean="0"/>
              <a:t>: Она подала брату знак, что ей нужно остаться одной, и все потихоньку вышли из комнаты.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CC0000"/>
                </a:solidFill>
              </a:rPr>
              <a:t>Сочинительная и бессоюзная</a:t>
            </a:r>
            <a:r>
              <a:rPr lang="ru-RU" sz="2000" b="1" smtClean="0"/>
              <a:t>: Через час явилась возможность ехать: метель утихла и небо прояснилось (запятая между простыми предложениями метель утихла и небо прояснилось не ставится, так как есть общая часть – через час явилась возможность ехать (т.к. метель утихла и небо прояснилось)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CC0000"/>
                </a:solidFill>
              </a:rPr>
              <a:t>Подчинительная и бессоюзная</a:t>
            </a:r>
            <a:r>
              <a:rPr lang="ru-RU" sz="2000" b="1" smtClean="0"/>
              <a:t>: Как ни был он подготовлен, сердце ёкнуло: всё-таки большое событие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CC0000"/>
                </a:solidFill>
              </a:rPr>
              <a:t>Сочинительная, подчинительная и бессоюзная</a:t>
            </a:r>
            <a:r>
              <a:rPr lang="ru-RU" sz="2000" b="1" smtClean="0"/>
              <a:t>: И  он стал рассказывать, почему не вышло: кругом всё уже было залито водой, и для того чтобы попасть в деревню, надо было</a:t>
            </a:r>
            <a:r>
              <a:rPr lang="ru-RU" sz="2000" smtClean="0"/>
              <a:t> </a:t>
            </a:r>
            <a:r>
              <a:rPr lang="ru-RU" sz="2000" b="1" smtClean="0"/>
              <a:t>идти по узкой полосе</a:t>
            </a:r>
          </a:p>
        </p:txBody>
      </p:sp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>
                <a:solidFill>
                  <a:srgbClr val="FF9900"/>
                </a:solidFill>
              </a:rPr>
              <a:t>Сложные предложения с разными видами связи (союзной и бессоюзной)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        Учитель сказал, что урок окончен и мы можем идти (сложноподчинённое предложение с однородным придаточным. Во втором предложении пропущен подчинительный союз. Сравните: Учитель сказал, что урок окончен и что мы можем идти)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        Учитель сказал, что урок окончен, и мы вышли из класса (предложение с разными видами связи: подчинительной и сочинительной)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        Чтобы не допустить ошибки, проверяйте сомнительную часть по вопросу. Если в сложноподчинённом предложении есть однородные придаточные, он и отвечают на один и тот же вопрос. Если это независимая часть, такой вопрос поставить нельзя !!!</a:t>
            </a:r>
          </a:p>
        </p:txBody>
      </p:sp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Подсказка!!!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1)Наверное, никто не будет спорить, что дом, полный цветов, всегда уютен, в нем спокойно и надежно, обилие цветов радует глаз, согревает душу.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1) сложное с бессоюзной и союзной подчинительной связью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2) сложносочинённое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3) простое с обособленными членами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4) сложноподчиненное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первого (1)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164388" y="4724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(</a:t>
            </a:r>
            <a:r>
              <a:rPr lang="ru-RU" b="1" i="1" smtClean="0"/>
              <a:t>2)Но вот мало кто знает, почему так происходит</a:t>
            </a:r>
            <a:r>
              <a:rPr lang="ru-RU" b="1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ru-RU" b="1" smtClean="0"/>
          </a:p>
          <a:p>
            <a:pPr eaLnBrk="1" hangingPunct="1"/>
            <a:r>
              <a:rPr lang="ru-RU" b="1" smtClean="0"/>
              <a:t>1) простое с однородными членами</a:t>
            </a:r>
            <a:endParaRPr lang="ru-RU" smtClean="0"/>
          </a:p>
          <a:p>
            <a:pPr eaLnBrk="1" hangingPunct="1"/>
            <a:r>
              <a:rPr lang="ru-RU" b="1" smtClean="0"/>
              <a:t>2) бессоюзное</a:t>
            </a:r>
            <a:endParaRPr lang="ru-RU" smtClean="0"/>
          </a:p>
          <a:p>
            <a:pPr eaLnBrk="1" hangingPunct="1"/>
            <a:r>
              <a:rPr lang="ru-RU" b="1" smtClean="0"/>
              <a:t>3) сложное с разными видами связи</a:t>
            </a:r>
            <a:endParaRPr lang="ru-RU" smtClean="0"/>
          </a:p>
          <a:p>
            <a:pPr eaLnBrk="1" hangingPunct="1"/>
            <a:r>
              <a:rPr lang="ru-RU" b="1" smtClean="0"/>
              <a:t>4) сложноподчиненное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второго (2)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804025" y="422116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8) Розы, хризантемы, ромашки, герань, лютики, даже простые одуванчики — все цветы обладают уникальной способностью улучшать самочувствие и настроение, создавать благоприятную атмосферу в доме.</a:t>
            </a: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1) сложное с бессоюзной и союзной сочинительной связью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2) сложноподчиненное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3) простое осложненное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4) сложносочиненное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4213" y="549275"/>
            <a:ext cx="7754937" cy="10541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восьмого (8)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56325" y="47974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b="1" smtClean="0"/>
          </a:p>
          <a:p>
            <a:pPr eaLnBrk="1" hangingPunct="1"/>
            <a:r>
              <a:rPr lang="ru-RU" b="1" smtClean="0"/>
              <a:t>Аналитический отчёт ФИПИ: </a:t>
            </a:r>
            <a:r>
              <a:rPr lang="ru-RU" b="1" i="1" smtClean="0"/>
              <a:t>«…Неумение отличить главные члены предложения от второстепенных часто не позволяет экзаменуемым опознать предложение как структурную единицу и правильно определить количество грамматических основ в сложном предложении…»</a:t>
            </a:r>
            <a:endParaRPr lang="ru-RU" i="1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marL="365760" indent="-36576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Задание </a:t>
            </a:r>
            <a:r>
              <a:rPr lang="ru-RU" sz="2400" b="1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такое:                                                                             </a:t>
            </a:r>
            <a:r>
              <a:rPr lang="ru-RU" sz="2400" b="1" i="1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Укажите верную характеристику предложения </a:t>
            </a:r>
            <a:r>
              <a:rPr lang="ru-RU" sz="1800" b="1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(предложение указано).</a:t>
            </a:r>
            <a: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/>
            </a:r>
            <a:b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(</a:t>
            </a:r>
            <a:r>
              <a:rPr lang="ru-RU" b="1" i="1" smtClean="0"/>
              <a:t>9) Займитесь разведением цветов, и вы почувствуете, как преобразится мир вокруг вас. </a:t>
            </a:r>
          </a:p>
          <a:p>
            <a:pPr eaLnBrk="1" hangingPunct="1">
              <a:buFont typeface="Wingdings" pitchFamily="2" charset="2"/>
              <a:buNone/>
            </a:pPr>
            <a:endParaRPr lang="ru-RU" i="1" smtClean="0"/>
          </a:p>
          <a:p>
            <a:pPr eaLnBrk="1" hangingPunct="1"/>
            <a:r>
              <a:rPr lang="ru-RU" b="1" smtClean="0"/>
              <a:t>1) простое с деепричастным оборотом</a:t>
            </a:r>
            <a:endParaRPr lang="ru-RU" smtClean="0"/>
          </a:p>
          <a:p>
            <a:pPr eaLnBrk="1" hangingPunct="1"/>
            <a:r>
              <a:rPr lang="ru-RU" b="1" smtClean="0"/>
              <a:t>2) бессоюзное</a:t>
            </a:r>
            <a:endParaRPr lang="ru-RU" smtClean="0"/>
          </a:p>
          <a:p>
            <a:pPr eaLnBrk="1" hangingPunct="1"/>
            <a:r>
              <a:rPr lang="ru-RU" b="1" smtClean="0"/>
              <a:t>3) сложное с союзной сочинительной и подчинительной связью</a:t>
            </a:r>
            <a:endParaRPr lang="ru-RU" smtClean="0"/>
          </a:p>
          <a:p>
            <a:pPr eaLnBrk="1" hangingPunct="1"/>
            <a:r>
              <a:rPr lang="ru-RU" b="1" smtClean="0"/>
              <a:t>4) простое, осложненное обособленными членами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девятого (9)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308850" y="357346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36576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1)Где-то между февралем и апрелем небольшие группы северных оленей начинают сбиваться в огромные стада, численность которых может колебаться от 500 000 до миллиона особей. </a:t>
            </a:r>
          </a:p>
          <a:p>
            <a:pPr marL="365760" indent="-36576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1) простое с причастным оборотом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2) бессоюзное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3) сложное с союзной сочинительной и подчинительной связью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4) сложноподчиненное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первого (1)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732588" y="3860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(7)Находясь в тундре, олени жадно питаются, восполняя запасы, полностью израсходованные за предыдущую зиму и готовясь к следующей суровой зимовке.</a:t>
            </a:r>
          </a:p>
          <a:p>
            <a:pPr eaLnBrk="1" hangingPunct="1">
              <a:buFont typeface="Wingdings" pitchFamily="2" charset="2"/>
              <a:buNone/>
            </a:pPr>
            <a:endParaRPr lang="ru-RU" i="1" smtClean="0"/>
          </a:p>
          <a:p>
            <a:pPr eaLnBrk="1" hangingPunct="1"/>
            <a:r>
              <a:rPr lang="ru-RU" b="1" smtClean="0"/>
              <a:t>1) простое</a:t>
            </a:r>
            <a:endParaRPr lang="ru-RU" smtClean="0"/>
          </a:p>
          <a:p>
            <a:pPr eaLnBrk="1" hangingPunct="1"/>
            <a:r>
              <a:rPr lang="ru-RU" b="1" smtClean="0"/>
              <a:t>2) бессоюзное</a:t>
            </a:r>
            <a:endParaRPr lang="ru-RU" smtClean="0"/>
          </a:p>
          <a:p>
            <a:pPr eaLnBrk="1" hangingPunct="1"/>
            <a:r>
              <a:rPr lang="ru-RU" b="1" smtClean="0"/>
              <a:t>3) сложносочиненное</a:t>
            </a:r>
            <a:endParaRPr lang="ru-RU" smtClean="0"/>
          </a:p>
          <a:p>
            <a:pPr eaLnBrk="1" hangingPunct="1"/>
            <a:r>
              <a:rPr lang="ru-RU" b="1" smtClean="0"/>
              <a:t>4) простое осложненное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седьмого (7)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724525" y="41290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(3) Они преодолевают от 24 до 48 км. в день, а значит, 400–500-километровое путешествие может занять у них до 20 дней. 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smtClean="0"/>
          </a:p>
          <a:p>
            <a:pPr eaLnBrk="1" hangingPunct="1"/>
            <a:r>
              <a:rPr lang="ru-RU" b="1" smtClean="0"/>
              <a:t>1) сложносочиненное</a:t>
            </a:r>
            <a:endParaRPr lang="ru-RU" smtClean="0"/>
          </a:p>
          <a:p>
            <a:pPr eaLnBrk="1" hangingPunct="1"/>
            <a:r>
              <a:rPr lang="ru-RU" b="1" smtClean="0"/>
              <a:t>2) сложное бессоюзное</a:t>
            </a:r>
            <a:endParaRPr lang="ru-RU" smtClean="0"/>
          </a:p>
          <a:p>
            <a:pPr eaLnBrk="1" hangingPunct="1"/>
            <a:r>
              <a:rPr lang="ru-RU" b="1" smtClean="0"/>
              <a:t>3) простое осложненное</a:t>
            </a:r>
            <a:endParaRPr lang="ru-RU" smtClean="0"/>
          </a:p>
          <a:p>
            <a:pPr eaLnBrk="1" hangingPunct="1"/>
            <a:r>
              <a:rPr lang="ru-RU" b="1" smtClean="0"/>
              <a:t>4) сложноподчиненное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третьего (3)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92725" y="36449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(5) Первые самки добираются до мест размножения в тундре, у Полярного круга, к концу мая; там они почти сразу же рожают детенышей</a:t>
            </a:r>
            <a:r>
              <a:rPr lang="ru-RU" b="1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ru-RU" b="1" smtClean="0"/>
          </a:p>
          <a:p>
            <a:pPr eaLnBrk="1" hangingPunct="1"/>
            <a:r>
              <a:rPr lang="ru-RU" b="1" smtClean="0"/>
              <a:t>1) сложное с бессоюзной и союзной подчинительной связью</a:t>
            </a:r>
            <a:endParaRPr lang="ru-RU" smtClean="0"/>
          </a:p>
          <a:p>
            <a:pPr eaLnBrk="1" hangingPunct="1"/>
            <a:r>
              <a:rPr lang="ru-RU" b="1" smtClean="0"/>
              <a:t>2) сложносочинённое</a:t>
            </a:r>
            <a:endParaRPr lang="ru-RU" smtClean="0"/>
          </a:p>
          <a:p>
            <a:pPr eaLnBrk="1" hangingPunct="1"/>
            <a:r>
              <a:rPr lang="ru-RU" b="1" smtClean="0"/>
              <a:t>3) простое с обособленными членами</a:t>
            </a:r>
            <a:endParaRPr lang="ru-RU" smtClean="0"/>
          </a:p>
          <a:p>
            <a:pPr eaLnBrk="1" hangingPunct="1"/>
            <a:r>
              <a:rPr lang="ru-RU" b="1" smtClean="0"/>
              <a:t>4) бессоюзное сложное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пятого (5)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019925" y="443706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(</a:t>
            </a:r>
            <a:r>
              <a:rPr lang="ru-RU" b="1" i="1" smtClean="0"/>
              <a:t>6)Оленята уже через несколько часов после рождения могут бегать, а через несколько недель они способны самостоятельно добывать себе пищу. 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smtClean="0"/>
          </a:p>
          <a:p>
            <a:pPr eaLnBrk="1" hangingPunct="1"/>
            <a:r>
              <a:rPr lang="ru-RU" b="1" smtClean="0"/>
              <a:t>1) сложное с бессоюзной и союзной подчинительной связью</a:t>
            </a:r>
            <a:endParaRPr lang="ru-RU" smtClean="0"/>
          </a:p>
          <a:p>
            <a:pPr eaLnBrk="1" hangingPunct="1"/>
            <a:r>
              <a:rPr lang="ru-RU" b="1" smtClean="0"/>
              <a:t>2) сложноподчиненное</a:t>
            </a:r>
            <a:endParaRPr lang="ru-RU" smtClean="0"/>
          </a:p>
          <a:p>
            <a:pPr eaLnBrk="1" hangingPunct="1"/>
            <a:r>
              <a:rPr lang="ru-RU" b="1" smtClean="0"/>
              <a:t>3) сложносочиненное</a:t>
            </a:r>
            <a:endParaRPr lang="ru-RU" smtClean="0"/>
          </a:p>
          <a:p>
            <a:pPr eaLnBrk="1" hangingPunct="1"/>
            <a:r>
              <a:rPr lang="ru-RU" b="1" smtClean="0"/>
              <a:t>4) простое с однородными членами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54937" cy="10541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шестого (6)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659563" y="4292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(2)Эти стада, состоящие из беременных олених, молодняка и самцов, отправляются на север, придерживаясь маршрутов, по которым двигались многие поколения оленей. 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smtClean="0"/>
          </a:p>
          <a:p>
            <a:pPr eaLnBrk="1" hangingPunct="1"/>
            <a:r>
              <a:rPr lang="ru-RU" b="1" smtClean="0"/>
              <a:t>1) сложноподчиненное</a:t>
            </a:r>
            <a:endParaRPr lang="ru-RU" smtClean="0"/>
          </a:p>
          <a:p>
            <a:pPr eaLnBrk="1" hangingPunct="1"/>
            <a:r>
              <a:rPr lang="ru-RU" b="1" smtClean="0"/>
              <a:t>2) сложносочинённое</a:t>
            </a:r>
            <a:endParaRPr lang="ru-RU" smtClean="0"/>
          </a:p>
          <a:p>
            <a:pPr eaLnBrk="1" hangingPunct="1"/>
            <a:r>
              <a:rPr lang="ru-RU" b="1" smtClean="0"/>
              <a:t>3) простое с обособленными членами</a:t>
            </a:r>
            <a:endParaRPr lang="ru-RU" smtClean="0"/>
          </a:p>
          <a:p>
            <a:pPr eaLnBrk="1" hangingPunct="1"/>
            <a:r>
              <a:rPr lang="ru-RU" b="1" smtClean="0"/>
              <a:t>4) бессоюзное сложное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650" y="476250"/>
            <a:ext cx="7756525" cy="10541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второго (2)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940425" y="40767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(</a:t>
            </a:r>
            <a:r>
              <a:rPr lang="ru-RU" b="1" i="1" smtClean="0"/>
              <a:t>4)Собирающееся стадо настолько велико, что минуют дни и даже недели, прежде чем все оно пройдет определенную точку на маршруте</a:t>
            </a:r>
            <a:r>
              <a:rPr lang="ru-RU" b="1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/>
            <a:r>
              <a:rPr lang="ru-RU" b="1" smtClean="0"/>
              <a:t>1) сложное с бессоюзной и союзной сочинительной связью</a:t>
            </a:r>
            <a:endParaRPr lang="ru-RU" smtClean="0"/>
          </a:p>
          <a:p>
            <a:pPr eaLnBrk="1" hangingPunct="1"/>
            <a:r>
              <a:rPr lang="ru-RU" b="1" smtClean="0"/>
              <a:t>2) сложноподчиненное</a:t>
            </a:r>
            <a:endParaRPr lang="ru-RU" smtClean="0"/>
          </a:p>
          <a:p>
            <a:pPr eaLnBrk="1" hangingPunct="1"/>
            <a:r>
              <a:rPr lang="ru-RU" b="1" smtClean="0"/>
              <a:t>3) простое</a:t>
            </a:r>
            <a:endParaRPr lang="ru-RU" smtClean="0"/>
          </a:p>
          <a:p>
            <a:pPr eaLnBrk="1" hangingPunct="1"/>
            <a:r>
              <a:rPr lang="ru-RU" b="1" smtClean="0"/>
              <a:t>4) бессоюзное сложное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</a:rPr>
              <a:t>A10.Укажите верную характеристику четвёртого (4) предложения текста.</a:t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940425" y="45815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3"/>
          <p:cNvSpPr>
            <a:spLocks noGrp="1"/>
          </p:cNvSpPr>
          <p:nvPr>
            <p:ph type="title"/>
          </p:nvPr>
        </p:nvSpPr>
        <p:spPr>
          <a:xfrm>
            <a:off x="677863" y="4668838"/>
            <a:ext cx="7767637" cy="776287"/>
          </a:xfrm>
        </p:spPr>
        <p:txBody>
          <a:bodyPr/>
          <a:lstStyle/>
          <a:p>
            <a:pPr eaLnBrk="1" hangingPunct="1"/>
            <a:r>
              <a:rPr lang="ru-RU" smtClean="0"/>
              <a:t>При создании презентации за основу был взят материал сайта</a:t>
            </a:r>
          </a:p>
        </p:txBody>
      </p:sp>
      <p:sp>
        <p:nvSpPr>
          <p:cNvPr id="37891" name="Текст 5"/>
          <p:cNvSpPr>
            <a:spLocks noGrp="1"/>
          </p:cNvSpPr>
          <p:nvPr>
            <p:ph type="body" sz="half" idx="2"/>
          </p:nvPr>
        </p:nvSpPr>
        <p:spPr>
          <a:xfrm>
            <a:off x="688975" y="5589588"/>
            <a:ext cx="7756525" cy="539750"/>
          </a:xfrm>
        </p:spPr>
        <p:txBody>
          <a:bodyPr/>
          <a:lstStyle/>
          <a:p>
            <a:pPr eaLnBrk="1" hangingPunct="1"/>
            <a:r>
              <a:rPr lang="ru-RU" smtClean="0"/>
              <a:t>http://peressa2009.narod2.ru/EGE_po_russkomu_yaziku/</a:t>
            </a:r>
          </a:p>
          <a:p>
            <a:pPr eaLnBrk="1" hangingPunct="1"/>
            <a:endParaRPr lang="ru-RU" smtClean="0"/>
          </a:p>
        </p:txBody>
      </p:sp>
      <p:pic>
        <p:nvPicPr>
          <p:cNvPr id="2" name="Picture 2" descr="C:\Users\Ulya\Desktop\ПРЕЗЕНТАЦИИ\КАРТИНКИ\school2345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2" b="2312"/>
          <a:stretch>
            <a:fillRect/>
          </a:stretch>
        </p:blipFill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 какие типы делятся предложения по наличию грамматических основ?</a:t>
            </a: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Чем простые предложения отличаются от сложных?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Чем отличаются односоставные предложения от двусоставных?</a:t>
            </a:r>
          </a:p>
        </p:txBody>
      </p:sp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Ответьте на вопросы: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Типы односоставных предложений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3679825"/>
            <a:ext cx="3357563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С главным членом подлежащим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92550" y="3679825"/>
            <a:ext cx="3359150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С главным членом сказуемым</a:t>
            </a: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285750" y="5308600"/>
            <a:ext cx="2500313" cy="92868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Назывное</a:t>
            </a:r>
            <a:r>
              <a:rPr lang="ru-RU" dirty="0"/>
              <a:t> </a:t>
            </a: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3071813" y="5300663"/>
            <a:ext cx="1571625" cy="928687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Определённо-личное </a:t>
            </a: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2747963" y="2178050"/>
            <a:ext cx="1571625" cy="92868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Неопределённо-личное</a:t>
            </a:r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6810375" y="2178050"/>
            <a:ext cx="1571625" cy="92868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Обобщённо-личное</a:t>
            </a: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6503988" y="5294313"/>
            <a:ext cx="1571625" cy="928687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Безличное</a:t>
            </a:r>
          </a:p>
        </p:txBody>
      </p: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>
            <a:off x="1785938" y="4679950"/>
            <a:ext cx="0" cy="596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4054475" y="4730750"/>
            <a:ext cx="411163" cy="520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948488" y="4781550"/>
            <a:ext cx="527050" cy="469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 flipV="1">
            <a:off x="4054475" y="3195638"/>
            <a:ext cx="411163" cy="428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6521450" y="3195638"/>
            <a:ext cx="579438" cy="393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3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857500" y="285750"/>
            <a:ext cx="3357563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С главным членом сказуемым</a:t>
            </a: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179388" y="2892425"/>
            <a:ext cx="2428875" cy="92868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Определённо-личное </a:t>
            </a: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2254250" y="4094163"/>
            <a:ext cx="2786063" cy="928687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Неопределённо-личное</a:t>
            </a: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4214813" y="2921000"/>
            <a:ext cx="2428875" cy="92868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Обобщённо-личное</a:t>
            </a: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6858000" y="2890838"/>
            <a:ext cx="2071688" cy="928687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Безличное</a:t>
            </a:r>
          </a:p>
        </p:txBody>
      </p:sp>
      <p:cxnSp>
        <p:nvCxnSpPr>
          <p:cNvPr id="9" name="Прямая со стрелкой 8"/>
          <p:cNvCxnSpPr>
            <a:stCxn id="3" idx="1"/>
          </p:cNvCxnSpPr>
          <p:nvPr/>
        </p:nvCxnSpPr>
        <p:spPr>
          <a:xfrm flipH="1">
            <a:off x="1143000" y="785813"/>
            <a:ext cx="1714500" cy="20542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203575" y="1331913"/>
            <a:ext cx="215900" cy="25177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164138" y="1331913"/>
            <a:ext cx="128587" cy="1508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7" idx="3"/>
          </p:cNvCxnSpPr>
          <p:nvPr/>
        </p:nvCxnSpPr>
        <p:spPr>
          <a:xfrm>
            <a:off x="6207125" y="785813"/>
            <a:ext cx="1687513" cy="2105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9238" y="4868863"/>
            <a:ext cx="1785937" cy="17541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1, 2 лицо ед.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и мн. числа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изъявит 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повелит. наклонения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7438" y="5516563"/>
            <a:ext cx="2428875" cy="6477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3 лицо мн. числа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39249" y="4363070"/>
            <a:ext cx="2000264" cy="23083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3 лицо мн. числа в обобщённом значении (использует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atin typeface="+mn-lt"/>
                <a:cs typeface="+mn-cs"/>
              </a:rPr>
              <a:t>ся</a:t>
            </a:r>
            <a:r>
              <a:rPr lang="ru-RU" b="1" dirty="0">
                <a:latin typeface="+mn-lt"/>
                <a:cs typeface="+mn-cs"/>
              </a:rPr>
              <a:t> в пословицах и поговорках)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09147" y="4869160"/>
            <a:ext cx="1720571" cy="175432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 err="1">
                <a:latin typeface="+mn-lt"/>
                <a:cs typeface="+mn-cs"/>
              </a:rPr>
              <a:t>Безлич</a:t>
            </a:r>
            <a:r>
              <a:rPr lang="ru-RU" b="1" dirty="0">
                <a:latin typeface="+mn-lt"/>
                <a:cs typeface="+mn-cs"/>
              </a:rPr>
              <a:t>. глагол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+mn-lt"/>
                <a:cs typeface="+mn-cs"/>
              </a:rPr>
              <a:t> </a:t>
            </a:r>
            <a:r>
              <a:rPr lang="ru-RU" b="1" dirty="0" err="1">
                <a:latin typeface="+mn-lt"/>
                <a:cs typeface="+mn-cs"/>
              </a:rPr>
              <a:t>личн</a:t>
            </a:r>
            <a:r>
              <a:rPr lang="ru-RU" b="1" dirty="0">
                <a:latin typeface="+mn-lt"/>
                <a:cs typeface="+mn-cs"/>
              </a:rPr>
              <a:t>. глагол в </a:t>
            </a:r>
            <a:r>
              <a:rPr lang="ru-RU" b="1" dirty="0" err="1">
                <a:latin typeface="+mn-lt"/>
                <a:cs typeface="+mn-cs"/>
              </a:rPr>
              <a:t>безлич</a:t>
            </a:r>
            <a:r>
              <a:rPr lang="ru-RU" b="1" dirty="0">
                <a:latin typeface="+mn-lt"/>
                <a:cs typeface="+mn-cs"/>
              </a:rPr>
              <a:t>. употреблении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+mn-lt"/>
                <a:cs typeface="+mn-cs"/>
              </a:rPr>
              <a:t> Н. Ф. </a:t>
            </a:r>
            <a:r>
              <a:rPr lang="ru-RU" b="1" dirty="0">
                <a:solidFill>
                  <a:srgbClr val="FF0000"/>
                </a:solidFill>
                <a:latin typeface="+mn-lt"/>
                <a:cs typeface="+mn-cs"/>
              </a:rPr>
              <a:t>глагола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+mn-lt"/>
                <a:cs typeface="+mn-cs"/>
              </a:rPr>
              <a:t> слово «нет»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34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84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34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5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660"/>
                            </p:stCondLst>
                            <p:childTnLst>
                              <p:par>
                                <p:cTn id="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916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9660"/>
                            </p:stCondLst>
                            <p:childTnLst>
                              <p:par>
                                <p:cTn id="7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Характеристика предложения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1675" y="2133600"/>
            <a:ext cx="3276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/>
              <a:t>Простое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22813" y="2133600"/>
            <a:ext cx="3276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/>
              <a:t>Сложное</a:t>
            </a: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85800" y="3124200"/>
            <a:ext cx="3124200" cy="1295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Одна грамматическая основа</a:t>
            </a: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4953000" y="3124200"/>
            <a:ext cx="3124200" cy="1295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Две и более грамматических основ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04913" y="3581400"/>
            <a:ext cx="3276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/>
              <a:t>Союзное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532438" y="3724275"/>
            <a:ext cx="3276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Бессоюзное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11163" y="5053013"/>
            <a:ext cx="3276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ССП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168775" y="5065713"/>
            <a:ext cx="3276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СПП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3638550" y="3009900"/>
            <a:ext cx="2168525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7064375" y="2571750"/>
            <a:ext cx="762000" cy="1638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049463" y="4675188"/>
            <a:ext cx="806450" cy="3540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927475" y="4602163"/>
            <a:ext cx="633413" cy="3540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Простые предложения: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b="1" smtClean="0"/>
              <a:t>Двусоставные (грамматическая основа состоит из двух главных членов – подлежащего и сказуемого): </a:t>
            </a:r>
            <a:r>
              <a:rPr lang="ru-RU" b="1" i="1" smtClean="0"/>
              <a:t>Весенний ветер расправляет крылья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b="1" smtClean="0"/>
              <a:t>Односоставные (грамматическая основа состоит из одного главного члена – или подлежащего, или сказуемого): </a:t>
            </a:r>
            <a:r>
              <a:rPr lang="ru-RU" b="1" i="1" smtClean="0"/>
              <a:t>Тихое солнечное утро. В дверь позвонили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b="1" smtClean="0"/>
              <a:t>Сложные предложения бывают союзные (сложносочинённые или сложноподчинённые) и бессоюзные</a:t>
            </a:r>
          </a:p>
        </p:txBody>
      </p:sp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folHlink"/>
                </a:solidFill>
              </a:rPr>
              <a:t>Простые и сложные предложения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rgbClr val="FF0000"/>
                </a:solidFill>
              </a:rPr>
              <a:t>                  Сложносочинёнными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rgbClr val="FF0000"/>
                </a:solidFill>
              </a:rPr>
              <a:t>   </a:t>
            </a:r>
            <a:r>
              <a:rPr lang="ru-RU" sz="2800" b="1" smtClean="0"/>
              <a:t> называются сложные предложения, в которых простые предложения относительно равноправны по смыслу и связываются сочинительными союзами и интонацией.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/>
              <a:t>       Перепадали частые дожди, </a:t>
            </a:r>
            <a:r>
              <a:rPr lang="ru-RU" sz="2800" b="1" i="1" smtClean="0">
                <a:solidFill>
                  <a:srgbClr val="FF0000"/>
                </a:solidFill>
              </a:rPr>
              <a:t>и </a:t>
            </a:r>
            <a:r>
              <a:rPr lang="ru-RU" sz="2800" b="1" i="1" smtClean="0"/>
              <a:t>на берёзовых листьях появилась первая желтизна</a:t>
            </a:r>
            <a:r>
              <a:rPr lang="ru-RU" sz="2800" b="1" smtClean="0"/>
              <a:t>.</a:t>
            </a:r>
          </a:p>
        </p:txBody>
      </p:sp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Сложносочинённое предложение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36576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1). </a:t>
            </a:r>
            <a:r>
              <a:rPr lang="ru-RU" sz="2800" b="1" dirty="0">
                <a:solidFill>
                  <a:srgbClr val="FF0000"/>
                </a:solidFill>
              </a:rPr>
              <a:t>Соединительные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и, да (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=и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), ни-ни, тоже, также</a:t>
            </a:r>
          </a:p>
          <a:p>
            <a:pPr marL="365760" indent="-36576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2). </a:t>
            </a:r>
            <a:r>
              <a:rPr lang="ru-RU" sz="2800" b="1" dirty="0">
                <a:solidFill>
                  <a:srgbClr val="FF0000"/>
                </a:solidFill>
              </a:rPr>
              <a:t>Разделительные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или. Либо, то-то, не то- не то, то ли – то ли</a:t>
            </a:r>
          </a:p>
          <a:p>
            <a:pPr marL="365760" indent="-36576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3). </a:t>
            </a:r>
            <a:r>
              <a:rPr lang="ru-RU" sz="2800" b="1" dirty="0">
                <a:solidFill>
                  <a:srgbClr val="FF0000"/>
                </a:solidFill>
              </a:rPr>
              <a:t>Противительные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а, но, да (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=но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), зато, однако, же</a:t>
            </a:r>
          </a:p>
          <a:p>
            <a:pPr marL="365760" indent="-36576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4). </a:t>
            </a:r>
            <a:r>
              <a:rPr lang="ru-RU" sz="2800" b="1" dirty="0">
                <a:solidFill>
                  <a:srgbClr val="FF0000"/>
                </a:solidFill>
              </a:rPr>
              <a:t>Двойные (сопоставительные):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как, так и; не 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только..,но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и; не 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столько..,сколько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 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так…,как; хотя и.., но; не то что(бы)...,но (а); если 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не...,то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folHlink"/>
                </a:solidFill>
              </a:rPr>
              <a:t>Группы сочинительных союзов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553924d5a8e6de10440d9d6e452c9b4bfea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азовая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75</TotalTime>
  <Words>1622</Words>
  <Application>Microsoft Office PowerPoint</Application>
  <PresentationFormat>Экран (4:3)</PresentationFormat>
  <Paragraphs>196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Franklin Gothic Medium</vt:lpstr>
      <vt:lpstr>Arial</vt:lpstr>
      <vt:lpstr>Wingdings</vt:lpstr>
      <vt:lpstr>Calibri</vt:lpstr>
      <vt:lpstr>Твердый переплет</vt:lpstr>
      <vt:lpstr>Задание А 10 презентация - тренинг</vt:lpstr>
      <vt:lpstr> Задание такое:                                                                             Укажите верную характеристику предложения (предложение указано). </vt:lpstr>
      <vt:lpstr>Ответьте на вопросы:</vt:lpstr>
      <vt:lpstr>Типы односоставных предложений</vt:lpstr>
      <vt:lpstr>Презентация PowerPoint</vt:lpstr>
      <vt:lpstr>Характеристика предложения</vt:lpstr>
      <vt:lpstr>Простые и сложные предложения</vt:lpstr>
      <vt:lpstr>Сложносочинённое предложение</vt:lpstr>
      <vt:lpstr>Группы сочинительных союзов</vt:lpstr>
      <vt:lpstr>Обратите внимание!</vt:lpstr>
      <vt:lpstr>Сложноподчинённое предложение</vt:lpstr>
      <vt:lpstr>Подчинительные союзы</vt:lpstr>
      <vt:lpstr>Бессоюзные сложные предложения</vt:lpstr>
      <vt:lpstr>Советы - помощники</vt:lpstr>
      <vt:lpstr>Сложные предложения с разными видами связи (союзной и бессоюзной)</vt:lpstr>
      <vt:lpstr>Подсказка!!!</vt:lpstr>
      <vt:lpstr>A10.Укажите верную характеристику первого (1) предложения текста. </vt:lpstr>
      <vt:lpstr>A10.Укажите верную характеристику второго (2) предложения текста. </vt:lpstr>
      <vt:lpstr>A10.Укажите верную характеристику восьмого (8) предложения текста. </vt:lpstr>
      <vt:lpstr>A10.Укажите верную характеристику девятого (9) предложения текста. </vt:lpstr>
      <vt:lpstr>A10.Укажите верную характеристику первого (1) предложения текста. </vt:lpstr>
      <vt:lpstr>A10.Укажите верную характеристику седьмого (7) предложения текста. </vt:lpstr>
      <vt:lpstr>A10.Укажите верную характеристику третьего (3) предложения текста. </vt:lpstr>
      <vt:lpstr>A10.Укажите верную характеристику пятого (5) предложения текста. </vt:lpstr>
      <vt:lpstr>A10.Укажите верную характеристику шестого (6) предложения текста. </vt:lpstr>
      <vt:lpstr>A10.Укажите верную характеристику второго (2) предложения текста. </vt:lpstr>
      <vt:lpstr>A10.Укажите верную характеристику четвёртого (4) предложения текста. </vt:lpstr>
      <vt:lpstr>При создании презентации за основу был взят материал сайта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А10</dc:title>
  <dc:creator>Инна</dc:creator>
  <cp:lastModifiedBy>Олег Грибан</cp:lastModifiedBy>
  <cp:revision>14</cp:revision>
  <dcterms:created xsi:type="dcterms:W3CDTF">2009-05-03T15:14:13Z</dcterms:created>
  <dcterms:modified xsi:type="dcterms:W3CDTF">2012-05-11T16:00:53Z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707189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D5.0.3</vt:lpwstr>
  </property>
  <property fmtid="{D5CDD505-2E9C-101B-9397-08002B2CF9AE}" name="NXTAG2" pid="5">
    <vt:lpwstr>0008009a430000000000010250300207f7000400038000</vt:lpwstr>
  </property>
</Properties>
</file>